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5" r:id="rId2"/>
    <p:sldId id="273" r:id="rId3"/>
    <p:sldId id="278" r:id="rId4"/>
    <p:sldId id="276" r:id="rId5"/>
    <p:sldId id="263" r:id="rId6"/>
    <p:sldId id="262" r:id="rId7"/>
    <p:sldId id="269" r:id="rId8"/>
    <p:sldId id="271" r:id="rId9"/>
    <p:sldId id="270" r:id="rId10"/>
    <p:sldId id="279" r:id="rId11"/>
    <p:sldId id="280" r:id="rId12"/>
    <p:sldId id="272" r:id="rId13"/>
    <p:sldId id="281" r:id="rId14"/>
    <p:sldId id="282" r:id="rId15"/>
    <p:sldId id="283" r:id="rId16"/>
    <p:sldId id="284" r:id="rId17"/>
    <p:sldId id="286" r:id="rId18"/>
    <p:sldId id="256" r:id="rId19"/>
    <p:sldId id="277" r:id="rId20"/>
    <p:sldId id="265" r:id="rId21"/>
    <p:sldId id="257" r:id="rId22"/>
    <p:sldId id="266" r:id="rId23"/>
    <p:sldId id="267" r:id="rId24"/>
    <p:sldId id="268" r:id="rId25"/>
    <p:sldId id="261" r:id="rId26"/>
    <p:sldId id="25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5059" autoAdjust="0"/>
  </p:normalViewPr>
  <p:slideViewPr>
    <p:cSldViewPr snapToGrid="0">
      <p:cViewPr varScale="1">
        <p:scale>
          <a:sx n="81" d="100"/>
          <a:sy n="81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AE464-246D-4B1F-8C93-FD2DD8A20A91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EC82E-5B28-4AF9-B5AF-070D5C722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8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https://www.youtube.com/watch?v=8gseVzeMOzk</a:t>
            </a:r>
          </a:p>
          <a:p>
            <a:r>
              <a:rPr lang="en-US" altLang="ko-KR" dirty="0"/>
              <a:t>https://ko.wikipedia.org/wiki/%EC%BB%B4%ED%8C%8C%EC%9D%BC%EB%9F%AC</a:t>
            </a:r>
          </a:p>
          <a:p>
            <a:r>
              <a:rPr lang="en-US" altLang="ko-KR" dirty="0"/>
              <a:t>https://ko.wikipedia.org/wiki/%EC%9D%B8%ED%84%B0%ED%94%84%EB%A6%AC%ED%84%B0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465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https://www.youtube.com/watch?v=vCKJacN_C3c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90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https://www.youtube.com/watch?v=vCKJacN_C3c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130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https://starkying.tistory.com/entry/what-is-java-string-pool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34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https://medium.com/@joongwon/string-%EC%9D%98-%EB%A9%94%EB%AA%A8%EB%A6%AC%EC%97%90-%EB%8C%80%ED%95%9C-%EA%B3%A0%EC%B0%B0-57af94cbb6bc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990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https://m.blog.naver.com/PostView.nhn?blogId=kbh3983&amp;logNo=220967456151&amp;proxyReferer=https:%2F%2Fwww.google.com%2F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296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https://m.blog.naver.com/PostView.nhn?blogId=kbh3983&amp;logNo=220967456151&amp;proxyReferer=https:%2F%2Fwww.google.com%2F</a:t>
            </a:r>
          </a:p>
          <a:p>
            <a:r>
              <a:rPr lang="en-US" altLang="ko-KR" dirty="0"/>
              <a:t>https://shinjekim.github.io/java/2020/01/06/%EC%9E%90%EB%B0%94%EC%9D%98-%EB%A9%94%EB%AA%A8%EB%A6%AC-%EA%B5%AC%EC%A1%B0/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369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https://m.blog.naver.com/PostView.nhn?blogId=kbh3983&amp;logNo=220967456151&amp;proxyReferer=https:%2F%2Fwww.google.com%2F</a:t>
            </a:r>
          </a:p>
          <a:p>
            <a:r>
              <a:rPr lang="en-US" altLang="ko-KR" dirty="0"/>
              <a:t>https://12bme.tistory.com/142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14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https://m.blog.naver.com/PostView.nhn?blogId=kbh3983&amp;logNo=220967456151&amp;proxyReferer=https:%2F%2Fwww.google.com%2F</a:t>
            </a:r>
          </a:p>
          <a:p>
            <a:r>
              <a:rPr lang="en-US" altLang="ko-KR" dirty="0"/>
              <a:t>https://12bme.tistory.com/142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30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https://m.blog.naver.com/PostView.nhn?blogId=kbh3983&amp;logNo=220967456151&amp;proxyReferer=https:%2F%2Fwww.google.com%2F</a:t>
            </a:r>
          </a:p>
          <a:p>
            <a:r>
              <a:rPr lang="en-US" altLang="ko-KR" dirty="0"/>
              <a:t>https://12bme.tistory.com/142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766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https://www.youtube.com/watch?v=UzaGOXKVhwU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어셈블리 언어는 </a:t>
            </a:r>
            <a:r>
              <a:rPr lang="en-US" altLang="ko-KR" dirty="0"/>
              <a:t>OS</a:t>
            </a:r>
            <a:r>
              <a:rPr lang="ko-KR" altLang="en-US" dirty="0"/>
              <a:t>나 </a:t>
            </a:r>
            <a:r>
              <a:rPr lang="en-US" altLang="ko-KR" dirty="0"/>
              <a:t>CPU</a:t>
            </a:r>
            <a:r>
              <a:rPr lang="ko-KR" altLang="en-US" dirty="0"/>
              <a:t>에 </a:t>
            </a:r>
            <a:r>
              <a:rPr lang="en-US" altLang="ko-KR" dirty="0"/>
              <a:t>dependent </a:t>
            </a:r>
            <a:r>
              <a:rPr lang="ko-KR" altLang="en-US" dirty="0"/>
              <a:t>함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63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https://www.youtube.com/watch?v=7BU-bmW8r_E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63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https://www.youtube.com/watch?v=8gseVzeMOzk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3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https://hoonmaro.tistory.com/19</a:t>
            </a:r>
          </a:p>
          <a:p>
            <a:r>
              <a:rPr lang="en-US" altLang="ko-KR" dirty="0"/>
              <a:t>https://12bme.tistory.com/142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https://12bme.tistory.com/142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036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https://12bme.tistory.com/142</a:t>
            </a:r>
          </a:p>
          <a:p>
            <a:r>
              <a:rPr lang="en-US" altLang="ko-KR" dirty="0"/>
              <a:t>https://hoonmaro.tistory.com/19</a:t>
            </a:r>
          </a:p>
          <a:p>
            <a:r>
              <a:rPr lang="en-US" altLang="ko-KR" dirty="0"/>
              <a:t>https://www.youtube.com/watch?v=MOWjp9UUL54</a:t>
            </a:r>
          </a:p>
          <a:p>
            <a:r>
              <a:rPr lang="en-US" altLang="ko-KR" dirty="0"/>
              <a:t>https://www.youtube.com/watch?v=vCKJacN_C3c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11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https://hoonmaro.tistory.com/19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4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https://12bme.tistory.com/142</a:t>
            </a:r>
          </a:p>
          <a:p>
            <a:r>
              <a:rPr lang="en-US" altLang="ko-KR" dirty="0"/>
              <a:t>https://hoonmaro.tistory.com/19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7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https://www.youtube.com/watch?v=MOWjp9UUL54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C82E-5B28-4AF9-B5AF-070D5C72262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01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3AF95-1C00-42B8-9216-92E15B698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C2A62-1AC0-4B6F-9F7F-F1CBE48AB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7F47A-5483-4B9C-8668-E916C6434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F71EB-9D27-4F91-983C-0D902DA42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72D28-B573-4C23-BECD-0FC54C6D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0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04D8F-368D-414E-9459-CBBB7DB1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F23495-430A-44D2-ABE9-C0D74AFC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8492B-A1BA-4605-9DAE-2947E5EA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D7074D-5C7A-4100-8DE9-7F812F46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2A1733-ED2D-4750-8AE7-EEFB0E89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20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1D0A5B-277E-4E48-9B6C-B08B15E94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096491-24CD-4344-B19E-47AF661D7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4AA10-8A06-413F-B036-B1C7ED528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91E5B-79ED-4A2B-A8C9-2B8C41D0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19EED-24AE-4DD3-9050-ABCDE321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3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9DD45-92E5-4B8A-BBF1-34E0DBDB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F26C1C-ACA7-4293-A4D0-A95DC2FF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AA508-465C-447D-B189-5E17DB6A9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D3F16F-481F-4BF5-978C-DAE0C308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2AD125-8D22-4134-AF2C-AC4A861F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0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5ECE8-EF3D-4367-AC38-77BF2217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1C150B-3512-43E9-AA20-3095A26B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66809F-B84B-4F07-80C9-0E922ABA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F1E39-0965-4C7D-AB17-6F48893D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BC762-8080-4F69-BFAF-E372E90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4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59ECE-68C3-43FB-B55B-3461688E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20983-7F76-4711-90DC-80EA98A94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7F2B67-BCF4-41B7-97E7-52ED8AFBB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01ADED-D5D2-4E81-8007-E303EE78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2335BC-C317-4486-B7CC-B1601E53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2A26D-2287-420C-8A22-E2207384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79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1407B-62D3-44AF-8737-E52EA34F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9F32C-9498-49F1-988C-53F6E0A18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E11766-0FB3-4574-AD52-3B259073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7AB0FA-6D17-4976-A7EA-AD01B10FA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ECAFA0-29B7-4E82-9AFB-1DD05DE05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B5DDA3-741C-4392-A49D-92C5F378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72E86-4791-4B3A-990B-8ABBEA5BD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CCB261-4573-4D8B-A36D-001908B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3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482A6-9335-4496-B317-0B06B8F7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3BE967-325A-40A8-B4D1-F89C05D0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C0ED1A-5646-49C4-ABC8-CE40C1F7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734650-ED31-47F9-8248-A1D982BF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11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9C6AF9-1E84-462E-B380-0089910C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3F257A-8870-4599-A675-916BC9C4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FCF-169B-4746-BB9D-74D48BEB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5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26A7F-1A0F-4B38-B092-ECDB9982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EBC04-67E5-40A9-A96C-46BD47C8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C2AAE-54B3-4ABD-8D9A-616EEBB18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A48D7B-9499-424E-A8CC-B46FE965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F9FB3-F78D-4E74-9B72-D1F35A91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9B2082-7ED8-4E6C-B965-0ABC79F5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8FB0B-C803-46CC-942C-82DF534D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A2827E-40B0-4DB5-85ED-BC01722A7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9A28F1-F384-44CB-9207-DD0699362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9D97D-7CC0-4D65-A021-C816F4285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16BC48-4F8D-4A92-B8C6-0C73D5A1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671CC-74C5-402C-99CA-171BD10D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1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603690-3548-4DCC-8DBB-AFDA2C84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FB7A09-D875-48BF-8DBF-FBF026C6C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43119-4ABA-4D0C-AE94-7EEDEDABE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89333-84C2-4B19-983F-4D3E62E0A0D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7D96CE-4DFA-441B-A956-F277A4CA5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5F53C-44EE-40D7-A9BD-EC6FBBAF3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D3827-A404-4802-B329-154F63064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hoonmaro.tistory.com/19" TargetMode="External"/><Relationship Id="rId13" Type="http://schemas.openxmlformats.org/officeDocument/2006/relationships/hyperlink" Target="https://starkying.tistory.com/entry/what-is-java-string-pool" TargetMode="External"/><Relationship Id="rId3" Type="http://schemas.openxmlformats.org/officeDocument/2006/relationships/hyperlink" Target="https://www.youtube.com/watch?v=vCKJacN_C3c" TargetMode="External"/><Relationship Id="rId7" Type="http://schemas.openxmlformats.org/officeDocument/2006/relationships/hyperlink" Target="https://12bme.tistory.com/142" TargetMode="External"/><Relationship Id="rId12" Type="http://schemas.openxmlformats.org/officeDocument/2006/relationships/hyperlink" Target="https://juyoung-1008.tistory.com/56" TargetMode="External"/><Relationship Id="rId2" Type="http://schemas.openxmlformats.org/officeDocument/2006/relationships/hyperlink" Target="https://www.youtube.com/watch?v=UzaGOXKVhw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5yFxKeeW7M&amp;t=661s" TargetMode="External"/><Relationship Id="rId11" Type="http://schemas.openxmlformats.org/officeDocument/2006/relationships/hyperlink" Target="https://12bme.tistory.com/382" TargetMode="External"/><Relationship Id="rId5" Type="http://schemas.openxmlformats.org/officeDocument/2006/relationships/hyperlink" Target="https://www.youtube.com/channel/UC9LYhJdG5r7jImSUpnp1q1g/search?query=%EB%A9%94%EB%AA%A8%EB%A6%AC" TargetMode="External"/><Relationship Id="rId10" Type="http://schemas.openxmlformats.org/officeDocument/2006/relationships/hyperlink" Target="https://medium.com/@joongwon/string-%EC%9D%98-%EB%A9%94%EB%AA%A8%EB%A6%AC%EC%97%90-%EB%8C%80%ED%95%9C-%EA%B3%A0%EC%B0%B0-57af94cbb6bc" TargetMode="External"/><Relationship Id="rId4" Type="http://schemas.openxmlformats.org/officeDocument/2006/relationships/hyperlink" Target="https://www.youtube.com/watch?v=MOWjp9UUL54" TargetMode="External"/><Relationship Id="rId9" Type="http://schemas.openxmlformats.org/officeDocument/2006/relationships/hyperlink" Target="https://shinjekim.github.io/java/2020/01/06/%EC%9E%90%EB%B0%94%EC%9D%98-%EB%A9%94%EB%AA%A8%EB%A6%AC-%EA%B5%AC%EC%A1%B0/" TargetMode="External"/><Relationship Id="rId14" Type="http://schemas.openxmlformats.org/officeDocument/2006/relationships/hyperlink" Target="https://m.blog.naver.com/PostView.nhn?blogId=kbh3983&amp;logNo=220967456151&amp;proxyReferer=https:%2F%2Fwww.google.com%2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AE049-83A2-47BD-8CD2-63093E90A1D1}"/>
              </a:ext>
            </a:extLst>
          </p:cNvPr>
          <p:cNvSpPr txBox="1"/>
          <p:nvPr/>
        </p:nvSpPr>
        <p:spPr>
          <a:xfrm>
            <a:off x="3241965" y="2875002"/>
            <a:ext cx="6341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JAVA Runtime Data Area </a:t>
            </a:r>
            <a:r>
              <a:rPr lang="ko-KR" altLang="en-US" sz="3000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425668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00ED336-82DE-45D8-8646-5A44A8052BBB}"/>
              </a:ext>
            </a:extLst>
          </p:cNvPr>
          <p:cNvSpPr/>
          <p:nvPr/>
        </p:nvSpPr>
        <p:spPr>
          <a:xfrm>
            <a:off x="311005" y="418007"/>
            <a:ext cx="411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PC </a:t>
            </a:r>
            <a:r>
              <a:rPr lang="ko-KR" altLang="en-US" dirty="0"/>
              <a:t>레지스터 </a:t>
            </a:r>
            <a:r>
              <a:rPr lang="en-US" altLang="ko-KR" dirty="0"/>
              <a:t>+ </a:t>
            </a:r>
            <a:r>
              <a:rPr lang="ko-KR" altLang="en-US" dirty="0"/>
              <a:t>네이티브 메소드 영역</a:t>
            </a:r>
            <a:r>
              <a:rPr lang="en-US" altLang="ko-KR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82EC15-0AB7-482D-BF22-2BC5CC1EB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83" y="976745"/>
            <a:ext cx="9515320" cy="56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EED440-67F9-437C-B18B-6224D871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71475"/>
            <a:ext cx="86296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8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17E6938-6649-4C05-A37A-D7C1E0DC1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7" y="187565"/>
            <a:ext cx="10541385" cy="623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91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800EEC-758C-4003-8C4E-F937994D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6" y="1010021"/>
            <a:ext cx="10444228" cy="54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6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1A82AA-A84F-4322-86C2-49D1A884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319087"/>
            <a:ext cx="95154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8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A47B9C-1F17-4919-A264-56BDDC7D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376237"/>
            <a:ext cx="9305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4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5445C2-565F-436E-A1DF-D9654901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276225"/>
            <a:ext cx="8829675" cy="63055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4B135B-AFA1-4790-83F8-814D9960602C}"/>
              </a:ext>
            </a:extLst>
          </p:cNvPr>
          <p:cNvSpPr/>
          <p:nvPr/>
        </p:nvSpPr>
        <p:spPr>
          <a:xfrm>
            <a:off x="3275589" y="6488668"/>
            <a:ext cx="5308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https://www.youtube.com/watch?v=vCKJacN_C3c</a:t>
            </a:r>
          </a:p>
        </p:txBody>
      </p:sp>
    </p:spTree>
    <p:extLst>
      <p:ext uri="{BB962C8B-B14F-4D97-AF65-F5344CB8AC3E}">
        <p14:creationId xmlns:p14="http://schemas.microsoft.com/office/powerpoint/2010/main" val="21591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516F7B-0103-455B-ABDA-C5FD11482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266700"/>
            <a:ext cx="90297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86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A64889-93D3-4065-B529-DCDAD944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2" y="1564404"/>
            <a:ext cx="7191375" cy="4181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546B3-76F3-4EC9-9168-2644B615621B}"/>
              </a:ext>
            </a:extLst>
          </p:cNvPr>
          <p:cNvSpPr txBox="1"/>
          <p:nvPr/>
        </p:nvSpPr>
        <p:spPr>
          <a:xfrm>
            <a:off x="296883" y="194986"/>
            <a:ext cx="351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heap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String Pool</a:t>
            </a:r>
          </a:p>
          <a:p>
            <a:r>
              <a:rPr lang="en-US" altLang="ko-KR" dirty="0"/>
              <a:t>String </a:t>
            </a:r>
            <a:r>
              <a:rPr lang="ko-KR" altLang="en-US" dirty="0"/>
              <a:t>생성 방식</a:t>
            </a:r>
          </a:p>
        </p:txBody>
      </p:sp>
    </p:spTree>
    <p:extLst>
      <p:ext uri="{BB962C8B-B14F-4D97-AF65-F5344CB8AC3E}">
        <p14:creationId xmlns:p14="http://schemas.microsoft.com/office/powerpoint/2010/main" val="3119260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FFEABE-BE46-4BA4-9331-7162BA7D5A82}"/>
              </a:ext>
            </a:extLst>
          </p:cNvPr>
          <p:cNvSpPr/>
          <p:nvPr/>
        </p:nvSpPr>
        <p:spPr>
          <a:xfrm>
            <a:off x="291154" y="597551"/>
            <a:ext cx="11057835" cy="5324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String </a:t>
            </a:r>
            <a:r>
              <a:rPr lang="ko-KR" altLang="en-US" sz="1600" b="1" dirty="0"/>
              <a:t>생성 방식</a:t>
            </a:r>
          </a:p>
          <a:p>
            <a:r>
              <a:rPr lang="en-US" altLang="ko-KR" sz="1200" dirty="0"/>
              <a:t>1. new </a:t>
            </a:r>
            <a:r>
              <a:rPr lang="ko-KR" altLang="en-US" sz="1200" dirty="0"/>
              <a:t>연산자를 이용한 방식 </a:t>
            </a:r>
            <a:r>
              <a:rPr lang="en-US" altLang="ko-KR" sz="1200" dirty="0"/>
              <a:t>-&gt; new String("</a:t>
            </a:r>
            <a:r>
              <a:rPr lang="en-US" altLang="ko-KR" sz="1200" dirty="0" err="1"/>
              <a:t>loper</a:t>
            </a:r>
            <a:r>
              <a:rPr lang="en-US" altLang="ko-KR" sz="1200" dirty="0"/>
              <a:t>"); </a:t>
            </a:r>
            <a:r>
              <a:rPr lang="ko-KR" altLang="en-US" sz="1200" dirty="0"/>
              <a:t>하면 </a:t>
            </a:r>
            <a:r>
              <a:rPr lang="en-US" altLang="ko-KR" sz="1200" dirty="0"/>
              <a:t>Heap </a:t>
            </a:r>
            <a:r>
              <a:rPr lang="ko-KR" altLang="en-US" sz="1200" dirty="0"/>
              <a:t>영역에 존재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 err="1"/>
              <a:t>리터럴을</a:t>
            </a:r>
            <a:r>
              <a:rPr lang="ko-KR" altLang="en-US" sz="1200" dirty="0"/>
              <a:t> 이용한 방식 </a:t>
            </a:r>
            <a:r>
              <a:rPr lang="en-US" altLang="ko-KR" sz="1200" dirty="0"/>
              <a:t>-&gt; "</a:t>
            </a:r>
            <a:r>
              <a:rPr lang="en-US" altLang="ko-KR" sz="1200" dirty="0" err="1"/>
              <a:t>loper</a:t>
            </a:r>
            <a:r>
              <a:rPr lang="en-US" altLang="ko-KR" sz="1200" dirty="0"/>
              <a:t>"; </a:t>
            </a:r>
            <a:r>
              <a:rPr lang="ko-KR" altLang="en-US" sz="1200" dirty="0"/>
              <a:t>하면 </a:t>
            </a:r>
            <a:r>
              <a:rPr lang="en-US" altLang="ko-KR" sz="1200" dirty="0"/>
              <a:t>string constant pool</a:t>
            </a:r>
            <a:r>
              <a:rPr lang="ko-KR" altLang="en-US" sz="1200" dirty="0"/>
              <a:t>영역에 존재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en-US" altLang="ko-KR" sz="1200" dirty="0"/>
              <a:t>String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리터럴로</a:t>
            </a:r>
            <a:r>
              <a:rPr lang="ko-KR" altLang="en-US" sz="1200" dirty="0"/>
              <a:t> 선언할 경우 내부적으로 </a:t>
            </a:r>
            <a:r>
              <a:rPr lang="en-US" altLang="ko-KR" sz="1200" dirty="0"/>
              <a:t>String</a:t>
            </a:r>
            <a:r>
              <a:rPr lang="ko-KR" altLang="en-US" sz="1200" dirty="0"/>
              <a:t>의 </a:t>
            </a:r>
            <a:r>
              <a:rPr lang="en-US" altLang="ko-KR" sz="1200" dirty="0"/>
              <a:t>intern() </a:t>
            </a:r>
            <a:r>
              <a:rPr lang="ko-KR" altLang="en-US" sz="1200" dirty="0"/>
              <a:t>메서드가 호출되게 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intern() </a:t>
            </a:r>
            <a:r>
              <a:rPr lang="ko-KR" altLang="en-US" sz="1200" dirty="0"/>
              <a:t>메서드는 주어진 문자열이 </a:t>
            </a:r>
            <a:r>
              <a:rPr lang="en-US" altLang="ko-KR" sz="1200" dirty="0"/>
              <a:t>string constant pool</a:t>
            </a:r>
            <a:r>
              <a:rPr lang="ko-KR" altLang="en-US" sz="1200" dirty="0"/>
              <a:t>에 존재하는지 검색하고 있다면 그 </a:t>
            </a:r>
            <a:r>
              <a:rPr lang="ko-KR" altLang="en-US" sz="1200" dirty="0" err="1"/>
              <a:t>주소값을</a:t>
            </a:r>
            <a:r>
              <a:rPr lang="ko-KR" altLang="en-US" sz="1200" dirty="0"/>
              <a:t> 반환하고 없다면 </a:t>
            </a:r>
            <a:r>
              <a:rPr lang="en-US" altLang="ko-KR" sz="1200" dirty="0"/>
              <a:t>string</a:t>
            </a:r>
          </a:p>
          <a:p>
            <a:r>
              <a:rPr lang="en-US" altLang="ko-KR" sz="1200" dirty="0"/>
              <a:t>constant pool</a:t>
            </a:r>
            <a:r>
              <a:rPr lang="ko-KR" altLang="en-US" sz="1200" dirty="0"/>
              <a:t>에 넣고 새로운 </a:t>
            </a:r>
            <a:r>
              <a:rPr lang="ko-KR" altLang="en-US" sz="1200" dirty="0" err="1"/>
              <a:t>주소값을</a:t>
            </a:r>
            <a:r>
              <a:rPr lang="ko-KR" altLang="en-US" sz="1200" dirty="0"/>
              <a:t> 반환하게 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StringMemoryIntern</a:t>
            </a:r>
            <a:r>
              <a:rPr lang="en-US" altLang="ko-KR" sz="1200" dirty="0"/>
              <a:t> {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public static void main(String...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        String literal = "</a:t>
            </a:r>
            <a:r>
              <a:rPr lang="en-US" altLang="ko-KR" sz="1200" dirty="0" err="1"/>
              <a:t>loper</a:t>
            </a:r>
            <a:r>
              <a:rPr lang="en-US" altLang="ko-KR" sz="1200" dirty="0"/>
              <a:t>";</a:t>
            </a:r>
          </a:p>
          <a:p>
            <a:r>
              <a:rPr lang="en-US" altLang="ko-KR" sz="1200" dirty="0"/>
              <a:t>        String object = new String("</a:t>
            </a:r>
            <a:r>
              <a:rPr lang="en-US" altLang="ko-KR" sz="1200" dirty="0" err="1"/>
              <a:t>loper</a:t>
            </a:r>
            <a:r>
              <a:rPr lang="en-US" altLang="ko-KR" sz="1200" dirty="0"/>
              <a:t>");</a:t>
            </a:r>
          </a:p>
          <a:p>
            <a:r>
              <a:rPr lang="en-US" altLang="ko-KR" sz="1200" dirty="0"/>
              <a:t>        String intern = </a:t>
            </a:r>
            <a:r>
              <a:rPr lang="en-US" altLang="ko-KR" sz="1200" dirty="0" err="1"/>
              <a:t>object.intern</a:t>
            </a:r>
            <a:r>
              <a:rPr lang="en-US" altLang="ko-KR" sz="1200" dirty="0"/>
              <a:t>();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(literal == object); // false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literal.equals</a:t>
            </a:r>
            <a:r>
              <a:rPr lang="en-US" altLang="ko-KR" sz="1200" dirty="0"/>
              <a:t>(object)); // true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(literal == intern); // true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literal.equals</a:t>
            </a:r>
            <a:r>
              <a:rPr lang="en-US" altLang="ko-KR" sz="1200" dirty="0"/>
              <a:t>(intern)); // true</a:t>
            </a:r>
          </a:p>
          <a:p>
            <a:r>
              <a:rPr lang="en-US" altLang="ko-KR" sz="1200" dirty="0"/>
              <a:t>    }</a:t>
            </a:r>
          </a:p>
          <a:p>
            <a:endParaRPr lang="en-US" altLang="ko-KR" sz="1200" dirty="0"/>
          </a:p>
          <a:p>
            <a:r>
              <a:rPr lang="en-US" altLang="ko-KR" sz="1200" dirty="0"/>
              <a:t>}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리터럴로</a:t>
            </a:r>
            <a:r>
              <a:rPr lang="ko-KR" altLang="en-US" sz="1200" dirty="0"/>
              <a:t> </a:t>
            </a:r>
            <a:r>
              <a:rPr lang="en-US" altLang="ko-KR" sz="1200" dirty="0"/>
              <a:t>"</a:t>
            </a:r>
            <a:r>
              <a:rPr lang="en-US" altLang="ko-KR" sz="1200" dirty="0" err="1"/>
              <a:t>loper</a:t>
            </a:r>
            <a:r>
              <a:rPr lang="en-US" altLang="ko-KR" sz="1200" dirty="0"/>
              <a:t>"</a:t>
            </a:r>
            <a:r>
              <a:rPr lang="ko-KR" altLang="en-US" sz="1200" dirty="0"/>
              <a:t>라는 문자열이 </a:t>
            </a:r>
            <a:r>
              <a:rPr lang="en-US" altLang="ko-KR" sz="1200" dirty="0"/>
              <a:t>string constant pool</a:t>
            </a:r>
            <a:r>
              <a:rPr lang="ko-KR" altLang="en-US" sz="1200" dirty="0"/>
              <a:t>에 저장되었고</a:t>
            </a:r>
            <a:r>
              <a:rPr lang="en-US" altLang="ko-KR" sz="1200" dirty="0"/>
              <a:t>, intern() </a:t>
            </a:r>
            <a:r>
              <a:rPr lang="ko-KR" altLang="en-US" sz="1200" dirty="0"/>
              <a:t>메서드를 호출하면서 </a:t>
            </a:r>
            <a:r>
              <a:rPr lang="en-US" altLang="ko-KR" sz="1200" dirty="0"/>
              <a:t>string constant pool</a:t>
            </a:r>
            <a:r>
              <a:rPr lang="ko-KR" altLang="en-US" sz="1200" dirty="0"/>
              <a:t>에 </a:t>
            </a:r>
            <a:r>
              <a:rPr lang="en-US" altLang="ko-KR" sz="1200" dirty="0"/>
              <a:t>"</a:t>
            </a:r>
            <a:r>
              <a:rPr lang="en-US" altLang="ko-KR" sz="1200" dirty="0" err="1"/>
              <a:t>loper</a:t>
            </a:r>
            <a:r>
              <a:rPr lang="en-US" altLang="ko-KR" sz="1200" dirty="0"/>
              <a:t>"</a:t>
            </a:r>
            <a:r>
              <a:rPr lang="ko-KR" altLang="en-US" sz="1200" dirty="0"/>
              <a:t>라는 문자열을 검색하게 되고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이미 저장한 </a:t>
            </a:r>
            <a:r>
              <a:rPr lang="en-US" altLang="ko-KR" sz="1200" dirty="0"/>
              <a:t>"</a:t>
            </a:r>
            <a:r>
              <a:rPr lang="en-US" altLang="ko-KR" sz="1200" dirty="0" err="1"/>
              <a:t>loper</a:t>
            </a:r>
            <a:r>
              <a:rPr lang="en-US" altLang="ko-KR" sz="1200" dirty="0"/>
              <a:t>" </a:t>
            </a:r>
            <a:r>
              <a:rPr lang="ko-KR" altLang="en-US" sz="1200" dirty="0"/>
              <a:t>문자열이 발견되면 동일한 </a:t>
            </a:r>
            <a:r>
              <a:rPr lang="ko-KR" altLang="en-US" sz="1200" dirty="0" err="1"/>
              <a:t>주소값을</a:t>
            </a:r>
            <a:r>
              <a:rPr lang="ko-KR" altLang="en-US" sz="1200" dirty="0"/>
              <a:t> 반환하게 되므로 </a:t>
            </a:r>
            <a:r>
              <a:rPr lang="en-US" altLang="ko-KR" sz="1200" dirty="0"/>
              <a:t>true</a:t>
            </a:r>
            <a:r>
              <a:rPr lang="ko-KR" altLang="en-US" sz="1200" dirty="0"/>
              <a:t>가 성립하게 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JAVA 7 </a:t>
            </a:r>
            <a:r>
              <a:rPr lang="ko-KR" altLang="en-US" sz="1200" dirty="0"/>
              <a:t>기준 </a:t>
            </a:r>
            <a:r>
              <a:rPr lang="en-US" altLang="ko-KR" sz="1200" dirty="0"/>
              <a:t>perm </a:t>
            </a:r>
            <a:r>
              <a:rPr lang="ko-KR" altLang="en-US" sz="1200" dirty="0"/>
              <a:t>영역에서 </a:t>
            </a:r>
            <a:r>
              <a:rPr lang="en-US" altLang="ko-KR" sz="1200" dirty="0"/>
              <a:t>Heap  </a:t>
            </a:r>
            <a:r>
              <a:rPr lang="ko-KR" altLang="en-US" sz="1200" dirty="0"/>
              <a:t>영역으로 변경됨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459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1DA426-3116-4200-B06E-4B60BB2A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36" y="1358013"/>
            <a:ext cx="5970359" cy="4141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7E67F-323D-4BAC-983A-3ABA45F0689B}"/>
              </a:ext>
            </a:extLst>
          </p:cNvPr>
          <p:cNvSpPr txBox="1"/>
          <p:nvPr/>
        </p:nvSpPr>
        <p:spPr>
          <a:xfrm>
            <a:off x="6345427" y="671691"/>
            <a:ext cx="561473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컴파일</a:t>
            </a:r>
            <a:endParaRPr lang="en-US" altLang="ko-KR" dirty="0"/>
          </a:p>
          <a:p>
            <a:r>
              <a:rPr lang="ko-KR" altLang="en-US" dirty="0"/>
              <a:t>주로 고수준 언어로 쓰인 코드를 </a:t>
            </a:r>
            <a:r>
              <a:rPr lang="ko-KR" altLang="en-US" dirty="0" err="1"/>
              <a:t>저수준</a:t>
            </a:r>
            <a:r>
              <a:rPr lang="en-US" altLang="ko-KR" dirty="0"/>
              <a:t>(</a:t>
            </a:r>
            <a:r>
              <a:rPr lang="ko-KR" altLang="en-US" dirty="0"/>
              <a:t>어셈블리어</a:t>
            </a:r>
            <a:r>
              <a:rPr lang="en-US" altLang="ko-KR" dirty="0"/>
              <a:t>, </a:t>
            </a:r>
            <a:r>
              <a:rPr lang="ko-KR" altLang="en-US" dirty="0"/>
              <a:t>기계어</a:t>
            </a:r>
            <a:r>
              <a:rPr lang="en-US" altLang="ko-KR" dirty="0"/>
              <a:t>)</a:t>
            </a:r>
            <a:r>
              <a:rPr lang="ko-KR" altLang="en-US" dirty="0"/>
              <a:t> 언어로 번역하는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장점 </a:t>
            </a:r>
            <a:r>
              <a:rPr lang="en-US" altLang="ko-KR" dirty="0"/>
              <a:t>: </a:t>
            </a:r>
            <a:r>
              <a:rPr lang="ko-KR" altLang="en-US" dirty="0"/>
              <a:t>인터프리터 언어보다 빠르게 실행됨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단점 </a:t>
            </a:r>
            <a:r>
              <a:rPr lang="en-US" altLang="ko-KR" dirty="0"/>
              <a:t>: -</a:t>
            </a:r>
            <a:r>
              <a:rPr lang="ko-KR" altLang="en-US" dirty="0"/>
              <a:t>컴파일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이 필요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</a:t>
            </a:r>
            <a:r>
              <a:rPr lang="ko-KR" altLang="en-US" dirty="0"/>
              <a:t>프로그램의 크기가 클 수록 컴파일에</a:t>
            </a:r>
            <a:br>
              <a:rPr lang="en-US" altLang="ko-KR" dirty="0"/>
            </a:br>
            <a:r>
              <a:rPr lang="en-US" altLang="ko-KR" dirty="0"/>
              <a:t>         </a:t>
            </a:r>
            <a:r>
              <a:rPr lang="ko-KR" altLang="en-US" dirty="0"/>
              <a:t>걸리는 시간 증가 </a:t>
            </a:r>
            <a:endParaRPr lang="en-US" altLang="ko-KR" dirty="0"/>
          </a:p>
          <a:p>
            <a:r>
              <a:rPr lang="en-US" altLang="ko-KR" dirty="0"/>
              <a:t>        -</a:t>
            </a:r>
            <a:r>
              <a:rPr lang="ko-KR" altLang="en-US" dirty="0"/>
              <a:t>플랫폼에 의존적 </a:t>
            </a:r>
            <a:r>
              <a:rPr lang="en-US" altLang="ko-KR" dirty="0"/>
              <a:t>(</a:t>
            </a:r>
            <a:r>
              <a:rPr lang="ko-KR" altLang="en-US" dirty="0"/>
              <a:t>윈도우</a:t>
            </a:r>
            <a:r>
              <a:rPr lang="en-US" altLang="ko-KR" dirty="0"/>
              <a:t>, </a:t>
            </a:r>
            <a:r>
              <a:rPr lang="ko-KR" altLang="en-US" dirty="0"/>
              <a:t>리눅스</a:t>
            </a:r>
            <a:r>
              <a:rPr lang="en-US" altLang="ko-KR" dirty="0"/>
              <a:t>, </a:t>
            </a:r>
            <a:r>
              <a:rPr lang="ko-KR" altLang="en-US" dirty="0"/>
              <a:t>맥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ko-KR" altLang="en-US" dirty="0"/>
              <a:t> 모두 각기 다른 기계어를 사용하기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인터프리터</a:t>
            </a:r>
            <a:endParaRPr lang="en-US" altLang="ko-KR" dirty="0"/>
          </a:p>
          <a:p>
            <a:r>
              <a:rPr lang="ko-KR" altLang="en-US" dirty="0"/>
              <a:t>고급 언어로 작성된 원시코드 명령어들을 한번에 한 </a:t>
            </a:r>
            <a:r>
              <a:rPr lang="ko-KR" altLang="en-US" dirty="0" err="1"/>
              <a:t>줄씩</a:t>
            </a:r>
            <a:r>
              <a:rPr lang="ko-KR" altLang="en-US" dirty="0"/>
              <a:t> </a:t>
            </a:r>
            <a:r>
              <a:rPr lang="ko-KR" altLang="en-US" dirty="0" err="1"/>
              <a:t>읽어들여서</a:t>
            </a:r>
            <a:r>
              <a:rPr lang="ko-KR" altLang="en-US" dirty="0"/>
              <a:t> 실행하는 프로그램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고급 명령어들을 중간 형태로 번역한 다음</a:t>
            </a:r>
            <a:r>
              <a:rPr lang="en-US" altLang="ko-KR" dirty="0"/>
              <a:t>, </a:t>
            </a:r>
            <a:r>
              <a:rPr lang="ko-KR" altLang="en-US" dirty="0"/>
              <a:t>그것을 실행한다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장점 </a:t>
            </a:r>
            <a:r>
              <a:rPr lang="en-US" altLang="ko-KR" dirty="0"/>
              <a:t>: </a:t>
            </a:r>
            <a:r>
              <a:rPr lang="ko-KR" altLang="en-US" dirty="0"/>
              <a:t>컴파일 없이 즉시 프로그램 실행 가능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ko-KR" altLang="en-US" dirty="0"/>
              <a:t>플랫폼 독립적 </a:t>
            </a:r>
            <a:r>
              <a:rPr lang="en-US" altLang="ko-KR" dirty="0"/>
              <a:t>(VM</a:t>
            </a:r>
            <a:r>
              <a:rPr lang="ko-KR" altLang="en-US" dirty="0"/>
              <a:t>에서 플랫폼에 맞게 변환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컴파일 언어보다 실행속도가 느림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DBF69-0BCE-433D-999C-EC9CF18D0213}"/>
              </a:ext>
            </a:extLst>
          </p:cNvPr>
          <p:cNvSpPr txBox="1"/>
          <p:nvPr/>
        </p:nvSpPr>
        <p:spPr>
          <a:xfrm>
            <a:off x="231836" y="406815"/>
            <a:ext cx="49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컴파일 </a:t>
            </a:r>
            <a:r>
              <a:rPr lang="en-US" altLang="ko-KR" b="1" dirty="0"/>
              <a:t>VS </a:t>
            </a:r>
            <a:r>
              <a:rPr lang="ko-KR" altLang="en-US" b="1" dirty="0"/>
              <a:t>인터프리터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79743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714ADD-62A4-46A3-AC22-CBF34EFD571F}"/>
              </a:ext>
            </a:extLst>
          </p:cNvPr>
          <p:cNvSpPr txBox="1"/>
          <p:nvPr/>
        </p:nvSpPr>
        <p:spPr>
          <a:xfrm>
            <a:off x="201880" y="301863"/>
            <a:ext cx="673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[JVM] GC </a:t>
            </a:r>
            <a:r>
              <a:rPr lang="ko-KR" altLang="en-US" dirty="0"/>
              <a:t>기본개념 </a:t>
            </a:r>
            <a:r>
              <a:rPr lang="en-US" altLang="ko-KR" dirty="0"/>
              <a:t>- JVM</a:t>
            </a:r>
            <a:r>
              <a:rPr lang="ko-KR" altLang="en-US" dirty="0"/>
              <a:t>메모리 구조 </a:t>
            </a:r>
            <a:r>
              <a:rPr lang="en-US" altLang="ko-KR" dirty="0"/>
              <a:t>/ Minor GC / Full GC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2D2BB-0E2D-409B-9FF9-D7A871410D73}"/>
              </a:ext>
            </a:extLst>
          </p:cNvPr>
          <p:cNvSpPr txBox="1"/>
          <p:nvPr/>
        </p:nvSpPr>
        <p:spPr>
          <a:xfrm>
            <a:off x="363794" y="953729"/>
            <a:ext cx="116217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GC (Garbage Collection)</a:t>
            </a:r>
          </a:p>
          <a:p>
            <a:r>
              <a:rPr lang="en-US" altLang="ko-KR" dirty="0"/>
              <a:t>Java Application</a:t>
            </a:r>
            <a:r>
              <a:rPr lang="ko-KR" altLang="en-US" dirty="0"/>
              <a:t>에서 사용하지 않는 메모리를 자동으로 수거하는 기능 </a:t>
            </a:r>
            <a:r>
              <a:rPr lang="en-US" altLang="ko-KR" dirty="0"/>
              <a:t>(</a:t>
            </a:r>
            <a:r>
              <a:rPr lang="ko-KR" altLang="en-US" dirty="0"/>
              <a:t>참조되지 않는 객체 탐색 후 삭제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삭제된 객체의 메모리를 반환하며 </a:t>
            </a:r>
            <a:r>
              <a:rPr lang="en-US" altLang="ko-KR" dirty="0"/>
              <a:t>Heap </a:t>
            </a:r>
            <a:r>
              <a:rPr lang="ko-KR" altLang="en-US" dirty="0"/>
              <a:t>메모리의 지속적은 재사용이 이루어지도록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언어는 메모리 할당과 수거를 일일이 해주어야 하지만 </a:t>
            </a:r>
            <a:r>
              <a:rPr lang="en-US" altLang="ko-KR" dirty="0"/>
              <a:t>Java</a:t>
            </a:r>
            <a:r>
              <a:rPr lang="ko-KR" altLang="en-US" dirty="0"/>
              <a:t>는 </a:t>
            </a:r>
            <a:r>
              <a:rPr lang="en-US" altLang="ko-KR" dirty="0"/>
              <a:t>GC</a:t>
            </a:r>
            <a:r>
              <a:rPr lang="ko-KR" altLang="en-US" dirty="0"/>
              <a:t>가 알아서 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※ GC</a:t>
            </a:r>
            <a:r>
              <a:rPr lang="ko-KR" altLang="en-US" dirty="0"/>
              <a:t> 종류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Minor GC</a:t>
            </a:r>
          </a:p>
          <a:p>
            <a:pPr marL="342900" indent="-342900">
              <a:buAutoNum type="arabicPeriod"/>
            </a:pPr>
            <a:r>
              <a:rPr lang="en-US" altLang="ko-KR" dirty="0"/>
              <a:t>Full GC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Major GC</a:t>
            </a:r>
          </a:p>
          <a:p>
            <a:endParaRPr lang="en-US" altLang="ko-KR" dirty="0"/>
          </a:p>
          <a:p>
            <a:r>
              <a:rPr lang="en-US" altLang="ko-KR" dirty="0"/>
              <a:t>Stop-the-world</a:t>
            </a:r>
          </a:p>
          <a:p>
            <a:r>
              <a:rPr lang="en-US" altLang="ko-KR" dirty="0"/>
              <a:t>GC</a:t>
            </a:r>
            <a:r>
              <a:rPr lang="ko-KR" altLang="en-US" dirty="0"/>
              <a:t>를 실행하기 위해 </a:t>
            </a:r>
            <a:r>
              <a:rPr lang="en-US" altLang="ko-KR" dirty="0"/>
              <a:t>JVM</a:t>
            </a:r>
            <a:r>
              <a:rPr lang="ko-KR" altLang="en-US" dirty="0"/>
              <a:t>이 어플리케이션의 실행을 멈춘다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Stop-the-world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GC </a:t>
            </a:r>
            <a:r>
              <a:rPr lang="ko-KR" altLang="en-US" dirty="0"/>
              <a:t>튜닝이란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Stop-the-world</a:t>
            </a:r>
            <a:r>
              <a:rPr lang="ko-KR" altLang="en-US" dirty="0"/>
              <a:t>의 시간을 줄이는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Generational</a:t>
            </a:r>
            <a:r>
              <a:rPr lang="ko-KR" altLang="en-US" dirty="0"/>
              <a:t> </a:t>
            </a:r>
            <a:r>
              <a:rPr lang="en-US" altLang="ko-KR" dirty="0"/>
              <a:t>GCs</a:t>
            </a:r>
          </a:p>
          <a:p>
            <a:r>
              <a:rPr lang="en-US" altLang="ko-KR" dirty="0"/>
              <a:t>(1) </a:t>
            </a:r>
            <a:r>
              <a:rPr lang="ko-KR" altLang="en-US" dirty="0"/>
              <a:t>대부분의 객체는 오랜 시간동안 살아있지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(2) </a:t>
            </a:r>
            <a:r>
              <a:rPr lang="ko-KR" altLang="en-US" dirty="0"/>
              <a:t>오래된 객체에서 젊은 객체로의 참조는 아주 적게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두 가지 조건하에 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컬렉터를</a:t>
            </a:r>
            <a:r>
              <a:rPr lang="ko-KR" altLang="en-US" dirty="0"/>
              <a:t> 효율적으로 </a:t>
            </a:r>
            <a:r>
              <a:rPr lang="ko-KR" altLang="en-US" dirty="0" err="1"/>
              <a:t>동작시키기</a:t>
            </a:r>
            <a:r>
              <a:rPr lang="ko-KR" altLang="en-US" dirty="0"/>
              <a:t> 위해 </a:t>
            </a:r>
            <a:r>
              <a:rPr lang="en-US" altLang="ko-KR" dirty="0" err="1"/>
              <a:t>HotSpot</a:t>
            </a:r>
            <a:r>
              <a:rPr lang="en-US" altLang="ko-KR" dirty="0"/>
              <a:t> VM</a:t>
            </a:r>
            <a:r>
              <a:rPr lang="ko-KR" altLang="en-US" dirty="0"/>
              <a:t>에서는 메모리를 크게 </a:t>
            </a:r>
            <a:r>
              <a:rPr lang="en-US" altLang="ko-KR" dirty="0"/>
              <a:t>2</a:t>
            </a:r>
            <a:r>
              <a:rPr lang="ko-KR" altLang="en-US" dirty="0"/>
              <a:t>개의 물리적 공간으로 나누었다</a:t>
            </a:r>
            <a:r>
              <a:rPr lang="en-US" altLang="ko-KR" dirty="0"/>
              <a:t>. </a:t>
            </a:r>
            <a:r>
              <a:rPr lang="ko-KR" altLang="en-US" dirty="0"/>
              <a:t>그 영역이 </a:t>
            </a:r>
            <a:r>
              <a:rPr lang="en-US" altLang="ko-KR" dirty="0"/>
              <a:t>Young / Old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이러한 방식의 운영을 </a:t>
            </a:r>
            <a:r>
              <a:rPr lang="en-US" altLang="ko-KR" dirty="0"/>
              <a:t>Generational GC 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677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CEF6A1-0A15-4FDF-890B-7DC0BD9D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150"/>
            <a:ext cx="5073445" cy="33754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3BC5C0-29E5-4E27-B34E-45F2F2F8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51" y="964854"/>
            <a:ext cx="5073445" cy="266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67A39-FC08-4AA8-B36D-B48F5640B15F}"/>
              </a:ext>
            </a:extLst>
          </p:cNvPr>
          <p:cNvSpPr txBox="1"/>
          <p:nvPr/>
        </p:nvSpPr>
        <p:spPr>
          <a:xfrm>
            <a:off x="431715" y="3873913"/>
            <a:ext cx="116217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Hotspot Heap Structure</a:t>
            </a:r>
          </a:p>
          <a:p>
            <a:r>
              <a:rPr lang="en-US" altLang="ko-KR" dirty="0"/>
              <a:t>GC</a:t>
            </a:r>
            <a:r>
              <a:rPr lang="ko-KR" altLang="en-US" dirty="0"/>
              <a:t>의 동작방식을 이해하기 위해서는 자바의 메모리 영역에 대한 이해가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자바의 메모리영역은 크게 </a:t>
            </a:r>
            <a:r>
              <a:rPr lang="en-US" altLang="ko-KR" dirty="0"/>
              <a:t>Young, Old, Perm 3</a:t>
            </a:r>
            <a:r>
              <a:rPr lang="ko-KR" altLang="en-US" dirty="0"/>
              <a:t>가지로 구분된다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-Young : </a:t>
            </a:r>
            <a:r>
              <a:rPr lang="ko-KR" altLang="en-US" dirty="0"/>
              <a:t>생성되지 얼마 안된 객체들이 저장되는 장소</a:t>
            </a:r>
            <a:r>
              <a:rPr lang="en-US" altLang="ko-KR" dirty="0"/>
              <a:t>, </a:t>
            </a:r>
            <a:r>
              <a:rPr lang="ko-KR" altLang="en-US" dirty="0"/>
              <a:t>대부분의 객체가 이 영역에서 생성되었다가 </a:t>
            </a:r>
            <a:r>
              <a:rPr lang="en-US" altLang="ko-KR" dirty="0"/>
              <a:t>Minor GC</a:t>
            </a:r>
            <a:r>
              <a:rPr lang="ko-KR" altLang="en-US" dirty="0"/>
              <a:t>를 통해 사용되지 않는 객체가 제거된다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-Old : </a:t>
            </a:r>
            <a:r>
              <a:rPr lang="ko-KR" altLang="en-US" dirty="0" err="1"/>
              <a:t>생성된지</a:t>
            </a:r>
            <a:r>
              <a:rPr lang="ko-KR" altLang="en-US" dirty="0"/>
              <a:t> 오래된 객체들이 저장되는 장소</a:t>
            </a:r>
            <a:r>
              <a:rPr lang="en-US" altLang="ko-KR" dirty="0"/>
              <a:t>. Young </a:t>
            </a:r>
            <a:r>
              <a:rPr lang="ko-KR" altLang="en-US" dirty="0"/>
              <a:t>영역에서 살아남은 객체가 이곳으로 옮겨지고 </a:t>
            </a:r>
            <a:r>
              <a:rPr lang="en-US" altLang="ko-KR" dirty="0"/>
              <a:t>Full GC</a:t>
            </a:r>
            <a:r>
              <a:rPr lang="ko-KR" altLang="en-US" dirty="0"/>
              <a:t>를 통해 사용되지 않는 객체가 제거된다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-Perm : </a:t>
            </a:r>
            <a:r>
              <a:rPr lang="ko-KR" altLang="en-US" dirty="0"/>
              <a:t>프로그램 코드가 올라가는 부분</a:t>
            </a:r>
            <a:r>
              <a:rPr lang="en-US" altLang="ko-KR" dirty="0"/>
              <a:t>. Code</a:t>
            </a:r>
            <a:r>
              <a:rPr lang="ko-KR" altLang="en-US" dirty="0"/>
              <a:t>가 모두 로딩되고 나면 거의 일정한 수치를 유지한다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(Old </a:t>
            </a:r>
            <a:r>
              <a:rPr lang="ko-KR" altLang="en-US" dirty="0"/>
              <a:t>영역에서 살아남은 객체가 영원히 남아 있는 곳은 절대 아님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GC</a:t>
            </a:r>
            <a:r>
              <a:rPr lang="ko-KR" altLang="en-US" dirty="0"/>
              <a:t>가 발생하면 </a:t>
            </a:r>
            <a:r>
              <a:rPr lang="en-US" altLang="ko-KR" dirty="0"/>
              <a:t>Major GC</a:t>
            </a:r>
            <a:r>
              <a:rPr lang="ko-KR" altLang="en-US" dirty="0"/>
              <a:t>에 포함된다</a:t>
            </a:r>
            <a:r>
              <a:rPr lang="en-US" altLang="ko-KR" dirty="0"/>
              <a:t>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736ADB-A144-4E1F-9C80-7965DFB58AEB}"/>
              </a:ext>
            </a:extLst>
          </p:cNvPr>
          <p:cNvCxnSpPr>
            <a:cxnSpLocks/>
          </p:cNvCxnSpPr>
          <p:nvPr/>
        </p:nvCxnSpPr>
        <p:spPr>
          <a:xfrm flipV="1">
            <a:off x="9754594" y="964854"/>
            <a:ext cx="0" cy="21271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F0C3BCA-82D4-4DA5-8AA9-A0FAB27F14B4}"/>
              </a:ext>
            </a:extLst>
          </p:cNvPr>
          <p:cNvCxnSpPr>
            <a:cxnSpLocks/>
          </p:cNvCxnSpPr>
          <p:nvPr/>
        </p:nvCxnSpPr>
        <p:spPr>
          <a:xfrm flipV="1">
            <a:off x="4778833" y="872802"/>
            <a:ext cx="0" cy="21271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285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529FB1-4976-465D-BE58-66CE8F8A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602" y="139711"/>
            <a:ext cx="2895896" cy="19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AD0A2C-96E7-43BA-AE53-1D672BCDC0C1}"/>
              </a:ext>
            </a:extLst>
          </p:cNvPr>
          <p:cNvSpPr txBox="1"/>
          <p:nvPr/>
        </p:nvSpPr>
        <p:spPr>
          <a:xfrm>
            <a:off x="619000" y="2977737"/>
            <a:ext cx="1157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Minor GC</a:t>
            </a:r>
          </a:p>
          <a:p>
            <a:r>
              <a:rPr lang="en-US" altLang="ko-KR" sz="1600" dirty="0"/>
              <a:t>Young </a:t>
            </a:r>
            <a:r>
              <a:rPr lang="ko-KR" altLang="en-US" sz="1600" dirty="0"/>
              <a:t>영역에서 </a:t>
            </a:r>
            <a:r>
              <a:rPr lang="en-US" altLang="ko-KR" sz="1600" dirty="0"/>
              <a:t>GC</a:t>
            </a:r>
            <a:r>
              <a:rPr lang="ko-KR" altLang="en-US" sz="1600" dirty="0"/>
              <a:t>가 발생할 경우 이를 </a:t>
            </a:r>
            <a:r>
              <a:rPr lang="en-US" altLang="ko-KR" sz="1600" dirty="0"/>
              <a:t>Minor GC</a:t>
            </a:r>
            <a:r>
              <a:rPr lang="ko-KR" altLang="en-US" sz="1600" dirty="0"/>
              <a:t>라고 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Young </a:t>
            </a:r>
            <a:r>
              <a:rPr lang="ko-KR" altLang="en-US" sz="1600" dirty="0"/>
              <a:t>영역은 </a:t>
            </a:r>
            <a:r>
              <a:rPr lang="en-US" altLang="ko-KR" sz="1600" dirty="0"/>
              <a:t>Eden</a:t>
            </a:r>
            <a:r>
              <a:rPr lang="ko-KR" altLang="en-US" sz="1600" dirty="0"/>
              <a:t>과 </a:t>
            </a:r>
            <a:r>
              <a:rPr lang="en-US" altLang="ko-KR" sz="1600" dirty="0"/>
              <a:t>Survivor</a:t>
            </a:r>
            <a:r>
              <a:rPr lang="ko-KR" altLang="en-US" sz="1600" dirty="0"/>
              <a:t>라는 영역으로 나누어진다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Eden : </a:t>
            </a:r>
            <a:r>
              <a:rPr lang="ko-KR" altLang="en-US" sz="1600" dirty="0"/>
              <a:t>객체가 생성되자 마자 저장되는 곳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Survivor : </a:t>
            </a:r>
            <a:r>
              <a:rPr lang="ko-KR" altLang="en-US" sz="1600" dirty="0"/>
              <a:t>한번의 </a:t>
            </a:r>
            <a:r>
              <a:rPr lang="en-US" altLang="ko-KR" sz="1600" dirty="0"/>
              <a:t>Minor GC</a:t>
            </a:r>
            <a:r>
              <a:rPr lang="ko-KR" altLang="en-US" sz="1600" dirty="0"/>
              <a:t>를 경험한 객체들이 저장되는 곳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en-US" altLang="ko-KR" sz="1600" dirty="0"/>
              <a:t>             Survivor 1, Survivor 2 </a:t>
            </a:r>
            <a:r>
              <a:rPr lang="ko-KR" altLang="en-US" sz="1600" dirty="0"/>
              <a:t>존재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순서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Eden </a:t>
            </a:r>
            <a:r>
              <a:rPr lang="ko-KR" altLang="en-US" sz="1600" dirty="0"/>
              <a:t>영역에 객체가 가득 차게 되면 첫 번째 </a:t>
            </a:r>
            <a:r>
              <a:rPr lang="en-US" altLang="ko-KR" sz="1600" dirty="0"/>
              <a:t>GC </a:t>
            </a:r>
            <a:r>
              <a:rPr lang="ko-KR" altLang="en-US" sz="1600" dirty="0"/>
              <a:t>발생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Survivor1 </a:t>
            </a:r>
            <a:r>
              <a:rPr lang="ko-KR" altLang="en-US" sz="1600" dirty="0"/>
              <a:t>영역에 값이 복사되고</a:t>
            </a:r>
            <a:r>
              <a:rPr lang="en-US" altLang="ko-KR" sz="1600" dirty="0"/>
              <a:t>, Survivor1</a:t>
            </a:r>
            <a:r>
              <a:rPr lang="ko-KR" altLang="en-US" sz="1600" dirty="0"/>
              <a:t> 영역을 제외한 나머지 객체들을 삭제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Eden </a:t>
            </a:r>
            <a:r>
              <a:rPr lang="ko-KR" altLang="en-US" sz="1600" dirty="0"/>
              <a:t>영역과 </a:t>
            </a:r>
            <a:r>
              <a:rPr lang="en-US" altLang="ko-KR" sz="1600" dirty="0"/>
              <a:t>Survivor1 </a:t>
            </a:r>
            <a:r>
              <a:rPr lang="ko-KR" altLang="en-US" sz="1600" dirty="0"/>
              <a:t>영역의 메모리가 기준치 이상일 경우</a:t>
            </a:r>
            <a:r>
              <a:rPr lang="en-US" altLang="ko-KR" sz="1600" dirty="0"/>
              <a:t>, Eden </a:t>
            </a:r>
            <a:r>
              <a:rPr lang="ko-KR" altLang="en-US" sz="1600" dirty="0"/>
              <a:t>영역에 생성된 객체와 </a:t>
            </a:r>
            <a:r>
              <a:rPr lang="en-US" altLang="ko-KR" sz="1600" dirty="0"/>
              <a:t>Survivor1 </a:t>
            </a:r>
            <a:r>
              <a:rPr lang="ko-KR" altLang="en-US" sz="1600" dirty="0"/>
              <a:t>영역에 있는 객체 중 참조되고 있는 객체가 있는지 검사한다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참조되고 있는 객체를 </a:t>
            </a:r>
            <a:r>
              <a:rPr lang="en-US" altLang="ko-KR" sz="1600" dirty="0"/>
              <a:t>Survivor2 </a:t>
            </a:r>
            <a:r>
              <a:rPr lang="ko-KR" altLang="en-US" sz="1600" dirty="0"/>
              <a:t>영역에 복사한다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Survivor2 </a:t>
            </a:r>
            <a:r>
              <a:rPr lang="ko-KR" altLang="en-US" sz="1600" dirty="0"/>
              <a:t>영역을 제외한 영역의 객체들을 삭제하고 일정시간 이상 참조되고 있는 객체들을 </a:t>
            </a:r>
            <a:r>
              <a:rPr lang="en-US" altLang="ko-KR" sz="1600" dirty="0"/>
              <a:t>Old </a:t>
            </a:r>
            <a:r>
              <a:rPr lang="ko-KR" altLang="en-US" sz="1600" dirty="0"/>
              <a:t>영역으로 이동시킨다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(Minor GC</a:t>
            </a:r>
            <a:r>
              <a:rPr lang="ko-KR" altLang="en-US" sz="1600" dirty="0"/>
              <a:t>에서 위 과정 반복 수행 </a:t>
            </a:r>
            <a:r>
              <a:rPr lang="en-US" altLang="ko-KR" sz="1600" dirty="0"/>
              <a:t>/ </a:t>
            </a:r>
            <a:r>
              <a:rPr lang="en-US" altLang="ko-KR" sz="1600" dirty="0">
                <a:solidFill>
                  <a:srgbClr val="FF0000"/>
                </a:solidFill>
              </a:rPr>
              <a:t>Survivor 1, 2 </a:t>
            </a:r>
            <a:r>
              <a:rPr lang="ko-KR" altLang="en-US" sz="1600" dirty="0">
                <a:solidFill>
                  <a:srgbClr val="FF0000"/>
                </a:solidFill>
              </a:rPr>
              <a:t>중 하나의 영역은 반드시 비어 있는 것이 정상적인 상태</a:t>
            </a:r>
            <a:r>
              <a:rPr lang="en-US" altLang="ko-KR" sz="1600" dirty="0"/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2F78F1-D9D0-47BC-AA80-AAF99A24D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2" y="552456"/>
            <a:ext cx="6643576" cy="21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86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529FB1-4976-465D-BE58-66CE8F8A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602" y="139711"/>
            <a:ext cx="2895896" cy="19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AD0A2C-96E7-43BA-AE53-1D672BCDC0C1}"/>
              </a:ext>
            </a:extLst>
          </p:cNvPr>
          <p:cNvSpPr txBox="1"/>
          <p:nvPr/>
        </p:nvSpPr>
        <p:spPr>
          <a:xfrm>
            <a:off x="267502" y="614548"/>
            <a:ext cx="85725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Full GC</a:t>
            </a:r>
          </a:p>
          <a:p>
            <a:r>
              <a:rPr lang="en-US" altLang="ko-KR" sz="1600" dirty="0"/>
              <a:t>Old</a:t>
            </a:r>
            <a:r>
              <a:rPr lang="ko-KR" altLang="en-US" sz="1600" dirty="0"/>
              <a:t> 영역에서 발생하는 </a:t>
            </a:r>
            <a:r>
              <a:rPr lang="en-US" altLang="ko-KR" sz="1600" dirty="0"/>
              <a:t>GC</a:t>
            </a:r>
            <a:r>
              <a:rPr lang="ko-KR" altLang="en-US" sz="1600" dirty="0"/>
              <a:t>를 </a:t>
            </a:r>
            <a:r>
              <a:rPr lang="en-US" altLang="ko-KR" sz="1600" dirty="0"/>
              <a:t>Full GC</a:t>
            </a:r>
            <a:r>
              <a:rPr lang="ko-KR" altLang="en-US" sz="1600" dirty="0"/>
              <a:t>라고 한다</a:t>
            </a:r>
            <a:r>
              <a:rPr lang="en-US" altLang="ko-KR" sz="1600" dirty="0"/>
              <a:t>. (GC</a:t>
            </a:r>
            <a:r>
              <a:rPr lang="ko-KR" altLang="en-US" sz="1600" dirty="0"/>
              <a:t>를 수행하는 알고리즘 여러가지 존재함</a:t>
            </a:r>
            <a:r>
              <a:rPr lang="en-US" altLang="ko-KR" sz="1600" dirty="0"/>
              <a:t>, </a:t>
            </a:r>
            <a:r>
              <a:rPr lang="ko-KR" altLang="en-US" sz="1600" dirty="0"/>
              <a:t>블로그 참조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Mark &amp; Compact </a:t>
            </a:r>
            <a:r>
              <a:rPr lang="ko-KR" altLang="en-US" sz="1600" dirty="0"/>
              <a:t>알고리즘을 살펴보면</a:t>
            </a:r>
            <a:r>
              <a:rPr lang="en-US" altLang="ko-KR" sz="1600" dirty="0"/>
              <a:t>, </a:t>
            </a:r>
            <a:r>
              <a:rPr lang="ko-KR" altLang="en-US" sz="1600" dirty="0"/>
              <a:t>객체들의 레퍼런스를 쭉 따라가면서 사용하지 않는 객체들을 </a:t>
            </a:r>
            <a:r>
              <a:rPr lang="en-US" altLang="ko-KR" sz="1600" dirty="0"/>
              <a:t>Mark </a:t>
            </a:r>
            <a:r>
              <a:rPr lang="ko-KR" altLang="en-US" sz="1600" dirty="0"/>
              <a:t>한 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다음번</a:t>
            </a:r>
            <a:r>
              <a:rPr lang="ko-KR" altLang="en-US" sz="1600" dirty="0"/>
              <a:t> 작업에서 사용하는 객체들만 압축해서 </a:t>
            </a:r>
            <a:r>
              <a:rPr lang="ko-KR" altLang="en-US" sz="1600" dirty="0" err="1"/>
              <a:t>모아놓고</a:t>
            </a:r>
            <a:r>
              <a:rPr lang="ko-KR" altLang="en-US" sz="1600" dirty="0"/>
              <a:t> 나머지는 </a:t>
            </a:r>
            <a:r>
              <a:rPr lang="en-US" altLang="ko-KR" sz="1600" dirty="0"/>
              <a:t>Clear </a:t>
            </a:r>
            <a:r>
              <a:rPr lang="ko-KR" altLang="en-US" sz="1600" dirty="0"/>
              <a:t>시킨다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Full GC</a:t>
            </a:r>
            <a:r>
              <a:rPr lang="ko-KR" altLang="en-US" sz="1600" dirty="0">
                <a:solidFill>
                  <a:srgbClr val="FF0000"/>
                </a:solidFill>
              </a:rPr>
              <a:t>는 속도가 매우 느리고</a:t>
            </a:r>
            <a:r>
              <a:rPr lang="en-US" altLang="ko-KR" sz="1600" dirty="0">
                <a:solidFill>
                  <a:srgbClr val="FF0000"/>
                </a:solidFill>
              </a:rPr>
              <a:t>, Full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GC</a:t>
            </a:r>
            <a:r>
              <a:rPr lang="ko-KR" altLang="en-US" sz="1600" dirty="0">
                <a:solidFill>
                  <a:srgbClr val="FF0000"/>
                </a:solidFill>
              </a:rPr>
              <a:t>가 발생하는 순간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자바 어플리케이션이 멈춘다</a:t>
            </a:r>
            <a:r>
              <a:rPr lang="en-US" altLang="ko-KR" sz="1600" dirty="0">
                <a:solidFill>
                  <a:srgbClr val="FF0000"/>
                </a:solidFill>
              </a:rPr>
              <a:t>. (Stop-the-world)</a:t>
            </a:r>
          </a:p>
          <a:p>
            <a:r>
              <a:rPr lang="ko-KR" altLang="en-US" sz="1600" dirty="0">
                <a:solidFill>
                  <a:srgbClr val="FF0000"/>
                </a:solidFill>
              </a:rPr>
              <a:t>따라서 </a:t>
            </a:r>
            <a:r>
              <a:rPr lang="en-US" altLang="ko-KR" sz="1600" dirty="0">
                <a:solidFill>
                  <a:srgbClr val="FF0000"/>
                </a:solidFill>
              </a:rPr>
              <a:t>Full GC</a:t>
            </a:r>
            <a:r>
              <a:rPr lang="ko-KR" altLang="en-US" sz="1600" dirty="0">
                <a:solidFill>
                  <a:srgbClr val="FF0000"/>
                </a:solidFill>
              </a:rPr>
              <a:t>는 성능과 안정성에 아주 큰 영향을 미친다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sz="1600" dirty="0">
                <a:solidFill>
                  <a:srgbClr val="FF0000"/>
                </a:solidFill>
              </a:rPr>
              <a:t>해당 블로그에서 </a:t>
            </a:r>
            <a:r>
              <a:rPr lang="en-US" altLang="ko-KR" sz="1600" dirty="0">
                <a:solidFill>
                  <a:srgbClr val="FF0000"/>
                </a:solidFill>
              </a:rPr>
              <a:t>Minor GC – 0.5</a:t>
            </a:r>
            <a:r>
              <a:rPr lang="ko-KR" altLang="en-US" sz="1600" dirty="0">
                <a:solidFill>
                  <a:srgbClr val="FF0000"/>
                </a:solidFill>
              </a:rPr>
              <a:t>초 이내</a:t>
            </a:r>
            <a:r>
              <a:rPr lang="en-US" altLang="ko-KR" sz="1600" dirty="0">
                <a:solidFill>
                  <a:srgbClr val="FF0000"/>
                </a:solidFill>
              </a:rPr>
              <a:t>, Full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GC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– 3</a:t>
            </a:r>
            <a:r>
              <a:rPr lang="ko-KR" altLang="en-US" sz="1600" dirty="0">
                <a:solidFill>
                  <a:srgbClr val="FF0000"/>
                </a:solidFill>
              </a:rPr>
              <a:t>초로 적어 놓았음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1787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0C338D-3AB7-4C1A-AC69-DA115901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528637"/>
            <a:ext cx="69437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70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4AD0F-29E8-4922-8541-746EC79320D7}"/>
              </a:ext>
            </a:extLst>
          </p:cNvPr>
          <p:cNvSpPr txBox="1"/>
          <p:nvPr/>
        </p:nvSpPr>
        <p:spPr>
          <a:xfrm>
            <a:off x="509666" y="374754"/>
            <a:ext cx="105081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유튜브 </a:t>
            </a:r>
            <a:r>
              <a:rPr lang="en-US" altLang="ko-KR" dirty="0"/>
              <a:t>&amp; </a:t>
            </a:r>
            <a:r>
              <a:rPr lang="ko-KR" altLang="en-US" dirty="0"/>
              <a:t>블로그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https://www.youtube.com/watch?v=UzaGOXKVhwU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https://www.youtube.com/watch?v=vCKJacN_C3c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https://www.youtube.com/watch?v=MOWjp9UUL54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https://www.youtube.com/channel/UC9LYhJdG5r7jImSUpnp1q1g/search?query=%EB%A9%94%EB%AA%A8%EB%A6%AC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https://www.youtube.com/watch?v=g5yFxKeeW7M&amp;t=661s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https://12bme.tistory.com/142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https://hoonmaro.tistory.com/19</a:t>
            </a:r>
            <a:endParaRPr lang="en-US" altLang="ko-KR" dirty="0"/>
          </a:p>
          <a:p>
            <a:r>
              <a:rPr lang="en-US" altLang="ko-KR" dirty="0">
                <a:hlinkClick r:id="rId9"/>
              </a:rPr>
              <a:t>https://shinjekim.github.io/java/2020/01/06/%EC%9E%90%EB%B0%94%EC%9D%98-%EB%A9%94%EB%AA%A8%EB%A6%AC-%EA%B5%AC%EC%A1%B0/</a:t>
            </a:r>
            <a:endParaRPr lang="en-US" altLang="ko-KR" dirty="0"/>
          </a:p>
          <a:p>
            <a:r>
              <a:rPr lang="en-US" altLang="ko-KR" dirty="0">
                <a:hlinkClick r:id="rId10"/>
              </a:rPr>
              <a:t>https://medium.com/@joongwon/string-%EC%9D%98-%EB%A9%94%EB%AA%A8%EB%A6%AC%EC%97%90-%EB%8C%80%ED%95%9C-%EA%B3%A0%EC%B0%B0-57af94cbb6bc</a:t>
            </a:r>
            <a:endParaRPr lang="en-US" altLang="ko-KR" dirty="0"/>
          </a:p>
          <a:p>
            <a:r>
              <a:rPr lang="en-US" altLang="ko-KR" dirty="0">
                <a:hlinkClick r:id="rId11"/>
              </a:rPr>
              <a:t>https://12bme.tistory.com/382</a:t>
            </a:r>
            <a:endParaRPr lang="en-US" altLang="ko-KR" dirty="0"/>
          </a:p>
          <a:p>
            <a:r>
              <a:rPr lang="en-US" altLang="ko-KR" dirty="0">
                <a:hlinkClick r:id="rId12"/>
              </a:rPr>
              <a:t>https://juyoung-1008.tistory.com/56</a:t>
            </a:r>
            <a:endParaRPr lang="en-US" altLang="ko-KR" dirty="0"/>
          </a:p>
          <a:p>
            <a:r>
              <a:rPr lang="en-US" altLang="ko-KR" dirty="0">
                <a:hlinkClick r:id="rId13"/>
              </a:rPr>
              <a:t>https://starkying.tistory.com/entry/what-is-java-string-pool</a:t>
            </a:r>
            <a:endParaRPr lang="en-US" altLang="ko-KR" dirty="0"/>
          </a:p>
          <a:p>
            <a:r>
              <a:rPr lang="en-US" altLang="ko-KR" dirty="0">
                <a:hlinkClick r:id="rId14"/>
              </a:rPr>
              <a:t>https://m.blog.naver.com/PostView.nhn?blogId=kbh3983&amp;logNo=220967456151&amp;proxyReferer=https:%2F%2Fwww.google.com%2F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75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50C30D-81FF-4491-8632-519A51D91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13" y="341794"/>
            <a:ext cx="11847094" cy="630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4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C2AAF9-E16D-47B7-AFCB-F2871262C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485775"/>
            <a:ext cx="116776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9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795757-C1A8-40E6-8AD2-B7E58A658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127" y="381734"/>
            <a:ext cx="6522871" cy="4762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E8074-454D-4794-AA77-608FC7A193CB}"/>
              </a:ext>
            </a:extLst>
          </p:cNvPr>
          <p:cNvSpPr txBox="1"/>
          <p:nvPr/>
        </p:nvSpPr>
        <p:spPr>
          <a:xfrm>
            <a:off x="317047" y="5766081"/>
            <a:ext cx="7179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코틀린은</a:t>
            </a:r>
            <a:r>
              <a:rPr lang="ko-KR" altLang="en-US" b="1" dirty="0"/>
              <a:t> 자바와 </a:t>
            </a:r>
            <a:r>
              <a:rPr lang="en-US" altLang="ko-KR" b="1" dirty="0"/>
              <a:t>100% </a:t>
            </a:r>
            <a:r>
              <a:rPr lang="ko-KR" altLang="en-US" b="1" dirty="0"/>
              <a:t>호환된다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자바와 </a:t>
            </a:r>
            <a:r>
              <a:rPr lang="ko-KR" altLang="en-US" dirty="0" err="1"/>
              <a:t>코틀린</a:t>
            </a:r>
            <a:r>
              <a:rPr lang="ko-KR" altLang="en-US" dirty="0"/>
              <a:t> 둘 다 컴파일 시 </a:t>
            </a:r>
            <a:r>
              <a:rPr lang="en-US" altLang="ko-KR" dirty="0"/>
              <a:t>Byte Code</a:t>
            </a:r>
            <a:r>
              <a:rPr lang="ko-KR" altLang="en-US" dirty="0"/>
              <a:t>가 생성되기 때문이다</a:t>
            </a:r>
            <a:r>
              <a:rPr lang="en-US" altLang="ko-KR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9E7F21-6611-4022-A0B3-CDC2F8B17E08}"/>
              </a:ext>
            </a:extLst>
          </p:cNvPr>
          <p:cNvSpPr/>
          <p:nvPr/>
        </p:nvSpPr>
        <p:spPr>
          <a:xfrm>
            <a:off x="160581" y="291104"/>
            <a:ext cx="6345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Java</a:t>
            </a:r>
            <a:r>
              <a:rPr lang="ko-KR" altLang="en-US" b="1" dirty="0"/>
              <a:t>는 </a:t>
            </a:r>
            <a:r>
              <a:rPr lang="en-US" altLang="ko-KR" b="1" dirty="0"/>
              <a:t>Compilation</a:t>
            </a:r>
            <a:r>
              <a:rPr lang="ko-KR" altLang="en-US" b="1" dirty="0"/>
              <a:t>과 </a:t>
            </a:r>
            <a:r>
              <a:rPr lang="en-US" altLang="ko-KR" b="1" dirty="0" err="1"/>
              <a:t>Interpertation</a:t>
            </a:r>
            <a:r>
              <a:rPr lang="ko-KR" altLang="en-US" b="1" dirty="0"/>
              <a:t>의 특징을 둘 다 가짐</a:t>
            </a:r>
            <a:endParaRPr lang="en-US" altLang="ko-KR" b="1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B717534-D744-4809-AE5A-1D49521A9B8F}"/>
              </a:ext>
            </a:extLst>
          </p:cNvPr>
          <p:cNvSpPr/>
          <p:nvPr/>
        </p:nvSpPr>
        <p:spPr>
          <a:xfrm>
            <a:off x="4321272" y="1753119"/>
            <a:ext cx="2553708" cy="20854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5C69A43-19FC-4295-A607-51A3151FA0A8}"/>
              </a:ext>
            </a:extLst>
          </p:cNvPr>
          <p:cNvSpPr/>
          <p:nvPr/>
        </p:nvSpPr>
        <p:spPr>
          <a:xfrm>
            <a:off x="4452622" y="3746500"/>
            <a:ext cx="914400" cy="2121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58A9CC-0977-40E1-B740-EBF3254EEE42}"/>
              </a:ext>
            </a:extLst>
          </p:cNvPr>
          <p:cNvSpPr/>
          <p:nvPr/>
        </p:nvSpPr>
        <p:spPr>
          <a:xfrm>
            <a:off x="160581" y="1623128"/>
            <a:ext cx="4160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Compilation : java, </a:t>
            </a:r>
            <a:r>
              <a:rPr lang="en-US" altLang="ko-KR" dirty="0" err="1"/>
              <a:t>kotlin</a:t>
            </a:r>
            <a:r>
              <a:rPr lang="en-US" altLang="ko-KR" dirty="0"/>
              <a:t> -&gt;byte code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DECEE0-1798-4BC2-B129-9D8914C25DAF}"/>
              </a:ext>
            </a:extLst>
          </p:cNvPr>
          <p:cNvSpPr/>
          <p:nvPr/>
        </p:nvSpPr>
        <p:spPr>
          <a:xfrm>
            <a:off x="160581" y="3746500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Interpretation : byte code -&gt; </a:t>
            </a:r>
            <a:r>
              <a:rPr lang="ko-KR" altLang="en-US" dirty="0"/>
              <a:t>기계어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732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자바 메모리 구조">
            <a:extLst>
              <a:ext uri="{FF2B5EF4-FFF2-40B4-BE49-F238E27FC236}">
                <a16:creationId xmlns:a16="http://schemas.microsoft.com/office/drawing/2014/main" id="{6D8A9D09-23B1-47B7-936D-C6F73C3D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20" y="1080655"/>
            <a:ext cx="5460930" cy="503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96C5D9-B600-46E9-9899-F8982599D559}"/>
              </a:ext>
            </a:extLst>
          </p:cNvPr>
          <p:cNvSpPr/>
          <p:nvPr/>
        </p:nvSpPr>
        <p:spPr>
          <a:xfrm>
            <a:off x="350802" y="275503"/>
            <a:ext cx="3581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oto Sans KR"/>
              </a:rPr>
              <a:t>자바 실행과정과 </a:t>
            </a:r>
            <a:r>
              <a:rPr lang="en-US" altLang="ko-KR" b="1" dirty="0">
                <a:solidFill>
                  <a:srgbClr val="000000"/>
                </a:solidFill>
                <a:latin typeface="Noto Sans KR"/>
              </a:rPr>
              <a:t>JVM </a:t>
            </a:r>
            <a:r>
              <a:rPr lang="ko-KR" altLang="en-US" b="1" dirty="0">
                <a:solidFill>
                  <a:srgbClr val="000000"/>
                </a:solidFill>
                <a:latin typeface="Noto Sans KR"/>
              </a:rPr>
              <a:t>메모리 구조</a:t>
            </a:r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C65DD6A-D346-4C26-98D2-4EE66DAE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2" y="1917185"/>
            <a:ext cx="5715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13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714ADD-62A4-46A3-AC22-CBF34EFD571F}"/>
              </a:ext>
            </a:extLst>
          </p:cNvPr>
          <p:cNvSpPr txBox="1"/>
          <p:nvPr/>
        </p:nvSpPr>
        <p:spPr>
          <a:xfrm>
            <a:off x="498764" y="220291"/>
            <a:ext cx="807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Runtime Data Area : JVM</a:t>
            </a:r>
            <a:r>
              <a:rPr lang="ko-KR" altLang="en-US" dirty="0"/>
              <a:t>이 운영되면서 </a:t>
            </a:r>
            <a:r>
              <a:rPr lang="en-US" altLang="ko-KR" dirty="0"/>
              <a:t>OS</a:t>
            </a:r>
            <a:r>
              <a:rPr lang="ko-KR" altLang="en-US" dirty="0"/>
              <a:t>로부터 부여 받은 메모리 영역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2D3AA2-8252-4DE7-9EE6-990E0BEC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5" y="698299"/>
            <a:ext cx="6200450" cy="576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C6EB73-73D4-4FA8-823E-9A7ABFACCB6E}"/>
              </a:ext>
            </a:extLst>
          </p:cNvPr>
          <p:cNvSpPr txBox="1"/>
          <p:nvPr/>
        </p:nvSpPr>
        <p:spPr>
          <a:xfrm>
            <a:off x="7010399" y="3581608"/>
            <a:ext cx="4971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Runtime Data Area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가지 영역으로 분류됨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클래스 영역 </a:t>
            </a:r>
            <a:r>
              <a:rPr lang="en-US" altLang="ko-KR" dirty="0"/>
              <a:t>(Method Area, Code Area, Static Area</a:t>
            </a:r>
            <a:r>
              <a:rPr lang="ko-KR" altLang="en-US" dirty="0"/>
              <a:t>로도 </a:t>
            </a:r>
            <a:r>
              <a:rPr lang="ko-KR" altLang="en-US" dirty="0" err="1"/>
              <a:t>불려짐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스택 영역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힙</a:t>
            </a:r>
            <a:r>
              <a:rPr lang="ko-KR" altLang="en-US" dirty="0"/>
              <a:t> 영역</a:t>
            </a:r>
            <a:endParaRPr lang="en-US" altLang="ko-KR" dirty="0"/>
          </a:p>
          <a:p>
            <a:r>
              <a:rPr lang="en-US" altLang="ko-KR" dirty="0"/>
              <a:t>- Native </a:t>
            </a:r>
            <a:r>
              <a:rPr lang="ko-KR" altLang="en-US" dirty="0"/>
              <a:t>메소드 영역</a:t>
            </a:r>
            <a:endParaRPr lang="en-US" altLang="ko-KR" dirty="0"/>
          </a:p>
          <a:p>
            <a:r>
              <a:rPr lang="en-US" altLang="ko-KR" dirty="0"/>
              <a:t>- PC </a:t>
            </a:r>
            <a:r>
              <a:rPr lang="ko-KR" altLang="en-US" dirty="0"/>
              <a:t>레지스터</a:t>
            </a:r>
            <a:endParaRPr lang="en-US" altLang="ko-KR" dirty="0"/>
          </a:p>
        </p:txBody>
      </p:sp>
      <p:pic>
        <p:nvPicPr>
          <p:cNvPr id="7" name="Picture 2" descr="자바 메모리 구조">
            <a:extLst>
              <a:ext uri="{FF2B5EF4-FFF2-40B4-BE49-F238E27FC236}">
                <a16:creationId xmlns:a16="http://schemas.microsoft.com/office/drawing/2014/main" id="{25E497CF-4ADF-46EE-9AAC-B09EE7DC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382" y="220291"/>
            <a:ext cx="2588820" cy="23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ABA7243-444C-4276-9DCB-6A222D1A7E12}"/>
              </a:ext>
            </a:extLst>
          </p:cNvPr>
          <p:cNvSpPr/>
          <p:nvPr/>
        </p:nvSpPr>
        <p:spPr>
          <a:xfrm>
            <a:off x="9458696" y="1995054"/>
            <a:ext cx="2458191" cy="415637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04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CF419A-8E81-4FC0-A8DB-41525331CDDB}"/>
              </a:ext>
            </a:extLst>
          </p:cNvPr>
          <p:cNvSpPr/>
          <p:nvPr/>
        </p:nvSpPr>
        <p:spPr>
          <a:xfrm>
            <a:off x="311005" y="418007"/>
            <a:ext cx="5512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클래스 영역 </a:t>
            </a:r>
            <a:r>
              <a:rPr lang="en-US" altLang="ko-KR" dirty="0"/>
              <a:t>(Method Area, Code Area, Static Area)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C9B546-9441-447B-8436-04FCFB728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5" y="1526145"/>
            <a:ext cx="5282273" cy="355173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1D0562-B2E4-4023-A6FE-095C3FFF5C83}"/>
              </a:ext>
            </a:extLst>
          </p:cNvPr>
          <p:cNvGrpSpPr/>
          <p:nvPr/>
        </p:nvGrpSpPr>
        <p:grpSpPr>
          <a:xfrm>
            <a:off x="5282273" y="2716400"/>
            <a:ext cx="6598722" cy="3391905"/>
            <a:chOff x="5522026" y="1611995"/>
            <a:chExt cx="6598722" cy="339190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9B40EE-0EA0-4FCC-B3F3-8AFFA837A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2026" y="1611995"/>
              <a:ext cx="6598722" cy="3380030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D905A8A-249B-47F6-89FD-3612E042E78F}"/>
                </a:ext>
              </a:extLst>
            </p:cNvPr>
            <p:cNvCxnSpPr>
              <a:cxnSpLocks/>
            </p:cNvCxnSpPr>
            <p:nvPr/>
          </p:nvCxnSpPr>
          <p:spPr>
            <a:xfrm>
              <a:off x="5918861" y="3954483"/>
              <a:ext cx="182384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4913FCA-6D89-4BB6-9832-B680942F5EEA}"/>
                </a:ext>
              </a:extLst>
            </p:cNvPr>
            <p:cNvCxnSpPr>
              <a:cxnSpLocks/>
            </p:cNvCxnSpPr>
            <p:nvPr/>
          </p:nvCxnSpPr>
          <p:spPr>
            <a:xfrm>
              <a:off x="5918864" y="5003900"/>
              <a:ext cx="182384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3068C7-C434-4280-8282-01ACBB990BFB}"/>
                </a:ext>
              </a:extLst>
            </p:cNvPr>
            <p:cNvCxnSpPr>
              <a:cxnSpLocks/>
            </p:cNvCxnSpPr>
            <p:nvPr/>
          </p:nvCxnSpPr>
          <p:spPr>
            <a:xfrm>
              <a:off x="5716983" y="1904440"/>
              <a:ext cx="629688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A5055BA-951A-4BEE-8112-57307DE80020}"/>
                </a:ext>
              </a:extLst>
            </p:cNvPr>
            <p:cNvCxnSpPr>
              <a:cxnSpLocks/>
            </p:cNvCxnSpPr>
            <p:nvPr/>
          </p:nvCxnSpPr>
          <p:spPr>
            <a:xfrm>
              <a:off x="5716983" y="2189448"/>
              <a:ext cx="412766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3DB7B7C-2D13-4B05-8450-E844C343F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273" y="1072346"/>
            <a:ext cx="5419725" cy="12477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8E30193-FE00-4321-B7A3-0B1A21B60271}"/>
              </a:ext>
            </a:extLst>
          </p:cNvPr>
          <p:cNvCxnSpPr>
            <a:cxnSpLocks/>
          </p:cNvCxnSpPr>
          <p:nvPr/>
        </p:nvCxnSpPr>
        <p:spPr>
          <a:xfrm>
            <a:off x="5270398" y="1060471"/>
            <a:ext cx="0" cy="54828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0F78DEE-30EA-4228-9F38-E406D4168749}"/>
              </a:ext>
            </a:extLst>
          </p:cNvPr>
          <p:cNvCxnSpPr>
            <a:cxnSpLocks/>
          </p:cNvCxnSpPr>
          <p:nvPr/>
        </p:nvCxnSpPr>
        <p:spPr>
          <a:xfrm flipV="1">
            <a:off x="5270398" y="2479150"/>
            <a:ext cx="6479969" cy="234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14BD52F-7BB0-47B2-AB1C-E16C7CAA8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193" y="5400304"/>
            <a:ext cx="2533650" cy="114300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35DBC66-CE50-4839-9564-EE91E0C9BDD4}"/>
              </a:ext>
            </a:extLst>
          </p:cNvPr>
          <p:cNvCxnSpPr>
            <a:cxnSpLocks/>
          </p:cNvCxnSpPr>
          <p:nvPr/>
        </p:nvCxnSpPr>
        <p:spPr>
          <a:xfrm flipV="1">
            <a:off x="111066" y="5236040"/>
            <a:ext cx="5159332" cy="117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8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CF419A-8E81-4FC0-A8DB-41525331CDDB}"/>
              </a:ext>
            </a:extLst>
          </p:cNvPr>
          <p:cNvSpPr/>
          <p:nvPr/>
        </p:nvSpPr>
        <p:spPr>
          <a:xfrm>
            <a:off x="311005" y="418007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힙</a:t>
            </a:r>
            <a:r>
              <a:rPr lang="ko-KR" altLang="en-US" dirty="0"/>
              <a:t> 영역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258451-70DA-4514-B347-ADA808CA6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04" y="1018310"/>
            <a:ext cx="8405449" cy="35774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6F4335-5AA2-4ADF-ACA5-37E46CA27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688" y="3728852"/>
            <a:ext cx="6111308" cy="273602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24DFBF-DEAA-4FDD-A57D-2F49CD2EEA2B}"/>
              </a:ext>
            </a:extLst>
          </p:cNvPr>
          <p:cNvCxnSpPr>
            <a:cxnSpLocks/>
          </p:cNvCxnSpPr>
          <p:nvPr/>
        </p:nvCxnSpPr>
        <p:spPr>
          <a:xfrm>
            <a:off x="871852" y="2343827"/>
            <a:ext cx="54339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7A6791-A37F-473C-9FB2-ED3B2E66F2ED}"/>
              </a:ext>
            </a:extLst>
          </p:cNvPr>
          <p:cNvCxnSpPr>
            <a:cxnSpLocks/>
          </p:cNvCxnSpPr>
          <p:nvPr/>
        </p:nvCxnSpPr>
        <p:spPr>
          <a:xfrm>
            <a:off x="859977" y="2700087"/>
            <a:ext cx="68827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102535-C7E7-4D94-B5DB-47A1AEE20B22}"/>
              </a:ext>
            </a:extLst>
          </p:cNvPr>
          <p:cNvCxnSpPr>
            <a:cxnSpLocks/>
          </p:cNvCxnSpPr>
          <p:nvPr/>
        </p:nvCxnSpPr>
        <p:spPr>
          <a:xfrm>
            <a:off x="871852" y="3008845"/>
            <a:ext cx="58139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1D25D48-B1B5-4283-A3D9-DA85B1702094}"/>
              </a:ext>
            </a:extLst>
          </p:cNvPr>
          <p:cNvCxnSpPr>
            <a:cxnSpLocks/>
          </p:cNvCxnSpPr>
          <p:nvPr/>
        </p:nvCxnSpPr>
        <p:spPr>
          <a:xfrm>
            <a:off x="1180611" y="4718893"/>
            <a:ext cx="24532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F605FB4-A029-4986-A33F-877C928378E3}"/>
              </a:ext>
            </a:extLst>
          </p:cNvPr>
          <p:cNvCxnSpPr>
            <a:cxnSpLocks/>
          </p:cNvCxnSpPr>
          <p:nvPr/>
        </p:nvCxnSpPr>
        <p:spPr>
          <a:xfrm>
            <a:off x="1144985" y="3626363"/>
            <a:ext cx="4624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F88244-F609-4327-A39C-A50CBBE60ACC}"/>
              </a:ext>
            </a:extLst>
          </p:cNvPr>
          <p:cNvSpPr txBox="1"/>
          <p:nvPr/>
        </p:nvSpPr>
        <p:spPr>
          <a:xfrm>
            <a:off x="1266462" y="4756713"/>
            <a:ext cx="202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JVM </a:t>
            </a:r>
            <a:r>
              <a:rPr lang="ko-KR" altLang="en-US" sz="1600" dirty="0"/>
              <a:t>시작 시 생성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9884974-54FB-43B0-8DF9-DB10D2633878}"/>
              </a:ext>
            </a:extLst>
          </p:cNvPr>
          <p:cNvCxnSpPr>
            <a:cxnSpLocks/>
          </p:cNvCxnSpPr>
          <p:nvPr/>
        </p:nvCxnSpPr>
        <p:spPr>
          <a:xfrm>
            <a:off x="1168735" y="5099656"/>
            <a:ext cx="24532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25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CF419A-8E81-4FC0-A8DB-41525331CDDB}"/>
              </a:ext>
            </a:extLst>
          </p:cNvPr>
          <p:cNvSpPr/>
          <p:nvPr/>
        </p:nvSpPr>
        <p:spPr>
          <a:xfrm>
            <a:off x="311005" y="41800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스택 영역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D7C9D8-A9F8-4152-8086-09DB57616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8" y="1387742"/>
            <a:ext cx="5806555" cy="3417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AC9BDF-32CB-40CB-8E4D-8C3C0CC5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58" y="4500749"/>
            <a:ext cx="5646633" cy="200099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B5DF4FD-0C1A-4A9B-9A3B-2BDFEE42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80778"/>
            <a:ext cx="5724525" cy="310515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9D0271-9104-4022-A901-D3C2D8BB02DB}"/>
              </a:ext>
            </a:extLst>
          </p:cNvPr>
          <p:cNvCxnSpPr>
            <a:cxnSpLocks/>
          </p:cNvCxnSpPr>
          <p:nvPr/>
        </p:nvCxnSpPr>
        <p:spPr>
          <a:xfrm>
            <a:off x="6024399" y="418007"/>
            <a:ext cx="0" cy="60837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213D2ED-20E3-452D-BC4F-59891249D530}"/>
              </a:ext>
            </a:extLst>
          </p:cNvPr>
          <p:cNvCxnSpPr>
            <a:cxnSpLocks/>
          </p:cNvCxnSpPr>
          <p:nvPr/>
        </p:nvCxnSpPr>
        <p:spPr>
          <a:xfrm>
            <a:off x="6032356" y="4357266"/>
            <a:ext cx="58518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E2BDD6-3C79-4E3E-8CDE-852406346B0D}"/>
              </a:ext>
            </a:extLst>
          </p:cNvPr>
          <p:cNvCxnSpPr>
            <a:cxnSpLocks/>
          </p:cNvCxnSpPr>
          <p:nvPr/>
        </p:nvCxnSpPr>
        <p:spPr>
          <a:xfrm>
            <a:off x="8042299" y="2042555"/>
            <a:ext cx="35005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0FE210-4C34-4000-AE7E-1B70CFCFFE87}"/>
              </a:ext>
            </a:extLst>
          </p:cNvPr>
          <p:cNvCxnSpPr>
            <a:cxnSpLocks/>
          </p:cNvCxnSpPr>
          <p:nvPr/>
        </p:nvCxnSpPr>
        <p:spPr>
          <a:xfrm>
            <a:off x="6688512" y="2256311"/>
            <a:ext cx="9116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A3E76-BA9C-4FEC-806A-4266FB4F5725}"/>
              </a:ext>
            </a:extLst>
          </p:cNvPr>
          <p:cNvCxnSpPr>
            <a:cxnSpLocks/>
          </p:cNvCxnSpPr>
          <p:nvPr/>
        </p:nvCxnSpPr>
        <p:spPr>
          <a:xfrm>
            <a:off x="8612315" y="2244436"/>
            <a:ext cx="20754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31218F-792E-4EC0-B014-17F5580EF9A2}"/>
              </a:ext>
            </a:extLst>
          </p:cNvPr>
          <p:cNvCxnSpPr>
            <a:cxnSpLocks/>
          </p:cNvCxnSpPr>
          <p:nvPr/>
        </p:nvCxnSpPr>
        <p:spPr>
          <a:xfrm>
            <a:off x="6688512" y="2493818"/>
            <a:ext cx="47355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5BBB998-DB30-4289-8E77-657E924D46F2}"/>
              </a:ext>
            </a:extLst>
          </p:cNvPr>
          <p:cNvCxnSpPr>
            <a:cxnSpLocks/>
          </p:cNvCxnSpPr>
          <p:nvPr/>
        </p:nvCxnSpPr>
        <p:spPr>
          <a:xfrm>
            <a:off x="6688512" y="2719449"/>
            <a:ext cx="24198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104C53-298D-46A4-8AA6-7619D28375FA}"/>
              </a:ext>
            </a:extLst>
          </p:cNvPr>
          <p:cNvCxnSpPr>
            <a:cxnSpLocks/>
          </p:cNvCxnSpPr>
          <p:nvPr/>
        </p:nvCxnSpPr>
        <p:spPr>
          <a:xfrm>
            <a:off x="6688512" y="3633849"/>
            <a:ext cx="34530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81A399B-A60D-47B2-9510-ECF84E25588B}"/>
              </a:ext>
            </a:extLst>
          </p:cNvPr>
          <p:cNvCxnSpPr>
            <a:cxnSpLocks/>
          </p:cNvCxnSpPr>
          <p:nvPr/>
        </p:nvCxnSpPr>
        <p:spPr>
          <a:xfrm>
            <a:off x="6593509" y="6258295"/>
            <a:ext cx="34530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CB1EBAB-9669-49B3-970F-B204C934424A}"/>
              </a:ext>
            </a:extLst>
          </p:cNvPr>
          <p:cNvCxnSpPr>
            <a:cxnSpLocks/>
          </p:cNvCxnSpPr>
          <p:nvPr/>
        </p:nvCxnSpPr>
        <p:spPr>
          <a:xfrm>
            <a:off x="6688512" y="6525491"/>
            <a:ext cx="34530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22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1906</Words>
  <Application>Microsoft Office PowerPoint</Application>
  <PresentationFormat>와이드스크린</PresentationFormat>
  <Paragraphs>182</Paragraphs>
  <Slides>26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변 영빈</dc:creator>
  <cp:lastModifiedBy>변 영빈</cp:lastModifiedBy>
  <cp:revision>258</cp:revision>
  <dcterms:created xsi:type="dcterms:W3CDTF">2020-11-29T09:33:06Z</dcterms:created>
  <dcterms:modified xsi:type="dcterms:W3CDTF">2020-12-20T18:28:00Z</dcterms:modified>
</cp:coreProperties>
</file>